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str%20YODA\Nextcloud\Z&#225;loha%20note\8.VN&#282;J&#352;EK\2.ACDZ\VZ_ACDZ\V&#253;stup%20pro%20VZ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0" i="1"/>
              <a:t>Uživatelé</a:t>
            </a:r>
            <a:r>
              <a:rPr lang="cs-CZ" sz="1200" b="0" i="1" baseline="0"/>
              <a:t> služeb CDZ dle diagnostických okruhů - celkem 5 062 osob</a:t>
            </a:r>
            <a:r>
              <a:rPr lang="cs-CZ" sz="1200" b="0" i="1"/>
              <a:t> </a:t>
            </a:r>
          </a:p>
        </c:rich>
      </c:tx>
      <c:layout>
        <c:manualLayout>
          <c:xMode val="edge"/>
          <c:yMode val="edge"/>
          <c:x val="8.7072449277173186E-4"/>
          <c:y val="2.49584026622296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2E6-4D74-AB8C-492ACCD7AE8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2E6-4D74-AB8C-492ACCD7AE8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2E6-4D74-AB8C-492ACCD7AE8E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2E6-4D74-AB8C-492ACCD7AE8E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2E6-4D74-AB8C-492ACCD7AE8E}"/>
              </c:ext>
            </c:extLst>
          </c:dPt>
          <c:dLbls>
            <c:dLbl>
              <c:idx val="0"/>
              <c:layout>
                <c:manualLayout>
                  <c:x val="4.4091710758377423E-3"/>
                  <c:y val="-0.24542429284525791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5432098765432103E-2"/>
                  <c:y val="-2.495840266222961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1887125220458565E-2"/>
                  <c:y val="-2.495840266222961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864197530864217E-2"/>
                  <c:y val="-5.4076539101497484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1022927689594356"/>
                  <c:y val="-2.495840266222963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'počty klientů'!$A$1:$E$1</c:f>
              <c:strCache>
                <c:ptCount val="5"/>
                <c:pt idx="0">
                  <c:v>F2</c:v>
                </c:pt>
                <c:pt idx="1">
                  <c:v>F3</c:v>
                </c:pt>
                <c:pt idx="2">
                  <c:v>F4</c:v>
                </c:pt>
                <c:pt idx="3">
                  <c:v>F6</c:v>
                </c:pt>
                <c:pt idx="4">
                  <c:v>ostatní</c:v>
                </c:pt>
              </c:strCache>
            </c:strRef>
          </c:cat>
          <c:val>
            <c:numRef>
              <c:f>'počty klientů'!$A$2:$E$2</c:f>
              <c:numCache>
                <c:formatCode>General</c:formatCode>
                <c:ptCount val="5"/>
                <c:pt idx="0">
                  <c:v>2886</c:v>
                </c:pt>
                <c:pt idx="1">
                  <c:v>1007</c:v>
                </c:pt>
                <c:pt idx="2">
                  <c:v>349</c:v>
                </c:pt>
                <c:pt idx="3">
                  <c:v>564</c:v>
                </c:pt>
                <c:pt idx="4">
                  <c:v>255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2E6-4D74-AB8C-492ACCD7AE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17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6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965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27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56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4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9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6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16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0BFB-7511-4530-9308-06D09CDF9CA6}" type="datetimeFigureOut">
              <a:rPr lang="cs-CZ" smtClean="0"/>
              <a:t>25.07.2023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E7B90-24B6-45F4-AEC1-F4B182340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35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Data za rok 2022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a jaká nadále sbírat ?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Obrázek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43" b="17573"/>
          <a:stretch/>
        </p:blipFill>
        <p:spPr>
          <a:xfrm>
            <a:off x="2141882" y="990600"/>
            <a:ext cx="790823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13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Limity sběru dat v jednotlivých CDZ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47471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Různé evidenční systémy komplikující zadání</a:t>
            </a:r>
          </a:p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Některé typy dat nebyly sledovány / jsou obtížně dohledatelné (duální dg., mladiství…)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Nepřesnosti mezi sociální a zdravotní částí/daty</a:t>
            </a:r>
          </a:p>
          <a:p>
            <a:pPr marL="0" indent="0">
              <a:buNone/>
            </a:pPr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Ke zvážení co a jak dál s daty…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47471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Podrobnost sbíraných dat? Jasnost zadání.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Podpořené osoby x uživatelé přijatí do služby (které?, obou?)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Údaje pro vnitřní/vnější potřebu?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5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47471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Děkuji za pozornost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54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Účel 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47471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Výroční zpráva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Představit jednotlivá CDZ v souhrnném dokumentu, vidět regionální odlišnosti - v počtech klientů, pracovníků, odbornostem, velikosti územní působnosti, složení cíl. 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sk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.(věkové složení, poměry zastoupení dg. 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sk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. …)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Ukázat celkové pokrytí a dopad činnosti CDZ jako prvku v systému</a:t>
            </a:r>
          </a:p>
          <a:p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81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Struktura A - identifikace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4747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1.	Název CDZ: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2.	Zřizovatel/-é (v případě, že se jedná o partnerství, uveďte kdo 	zřizuje jakou část CDZ):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3.	Územní působnost: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4.	Počet obyvatel ve spádovém území: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5.	Kraj: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6.	CDZ typu	 	  ☐A		☐B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16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Struktura B - uživatelé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474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7.	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Počet uživatelů služeb CDZ za rok 2022: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Uživatelé s diagnózou z okruhu 	Počet osob	Z toho do 18 let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schizofrenií (F2)		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afektivních poruch (F3)		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neurotických poruch (F4)		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poruch osobnosti (F6)		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ostatní		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celkem		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*od „zavedení do péče“, po ukončení podpory CDZ</a:t>
            </a:r>
          </a:p>
          <a:p>
            <a:pPr marL="0" indent="0">
              <a:buNone/>
            </a:pPr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Počet zájemců, nebo osob kontaktovaných (bez vstupu do CDZ):</a:t>
            </a:r>
          </a:p>
          <a:p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507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B0F0"/>
                </a:solidFill>
              </a:rPr>
              <a:t>Struktura C - pracovníci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6632"/>
            <a:ext cx="10515600" cy="4896464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8. Počet zaměstnanců CDZ: </a:t>
            </a:r>
            <a:endParaRPr lang="cs-CZ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lékař - psychiatr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psycholog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psychiatrická sestra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všeobecná sestra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sociální pracovník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pracovník v sociálních službách 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</a:rPr>
              <a:t>(bez peer pracovníka)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peer-pracovník</a:t>
            </a:r>
            <a:r>
              <a:rPr lang="cs-CZ" sz="2100" dirty="0" smtClean="0">
                <a:solidFill>
                  <a:schemeClr val="accent5">
                    <a:lumMod val="75000"/>
                  </a:schemeClr>
                </a:solidFill>
              </a:rPr>
              <a:t>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vedení a administrativa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ostatní provozní zaměstnanci </a:t>
            </a:r>
            <a:endParaRPr lang="cs-CZ" sz="21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400" i="1" dirty="0" smtClean="0">
                <a:solidFill>
                  <a:srgbClr val="00B0F0"/>
                </a:solidFill>
              </a:rPr>
              <a:t>Z toho specifické odbornosti: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i="1" dirty="0" smtClean="0">
                <a:solidFill>
                  <a:srgbClr val="00B0F0"/>
                </a:solidFill>
              </a:rPr>
              <a:t>IPS pracovník	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i="1" dirty="0" smtClean="0">
                <a:solidFill>
                  <a:srgbClr val="00B0F0"/>
                </a:solidFill>
              </a:rPr>
              <a:t>Specialista na oblast duálních dg.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i="1" dirty="0" smtClean="0">
                <a:solidFill>
                  <a:srgbClr val="00B0F0"/>
                </a:solidFill>
              </a:rPr>
              <a:t>Expresivní terapeut (</a:t>
            </a:r>
            <a:r>
              <a:rPr lang="cs-CZ" sz="2400" i="1" dirty="0" err="1" smtClean="0">
                <a:solidFill>
                  <a:srgbClr val="00B0F0"/>
                </a:solidFill>
              </a:rPr>
              <a:t>arte</a:t>
            </a:r>
            <a:r>
              <a:rPr lang="cs-CZ" sz="2400" i="1" dirty="0" smtClean="0">
                <a:solidFill>
                  <a:srgbClr val="00B0F0"/>
                </a:solidFill>
              </a:rPr>
              <a:t>, drama, tanec…)</a:t>
            </a:r>
            <a:endParaRPr lang="cs-CZ" sz="2400" i="1" dirty="0">
              <a:solidFill>
                <a:srgbClr val="00B0F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553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Výstupy - identifikace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5704"/>
            <a:ext cx="10515600" cy="4727391"/>
          </a:xfrm>
        </p:spPr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Působnost jednotlivých CDZ zahrnuje území, kde dle statistik žije zhruba 3,92 mil obyvatel, tedy cca 36% všech obyvatel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ČR.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Územní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působnost jednotlivých CDZ osciluje mezi 85 000 – 330 000 obyvatel, průměr činí 135 000 obyvatel, medián 119 000 obyvatel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= horní hranici (140 tis. obyvatel) překračuje  8 CDZ;  (6 z nich mají spád do 176 tis. 2 pak 300 a 330 tis.) – všechna CDZ B, ale 3 z nich naplňují personální CDZ A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5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CDZ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standard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CDZ – typ A (komplexní služby)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24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CDZ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standard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typ B (základní služby)</a:t>
            </a:r>
          </a:p>
          <a:p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92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45856"/>
            <a:ext cx="10515600" cy="64204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Výstupy - uživatelé</a:t>
            </a:r>
            <a:endParaRPr lang="cs-CZ" b="1" dirty="0">
              <a:solidFill>
                <a:srgbClr val="00B0F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255125"/>
              </p:ext>
            </p:extLst>
          </p:nvPr>
        </p:nvGraphicFramePr>
        <p:xfrm>
          <a:off x="838200" y="887896"/>
          <a:ext cx="10515600" cy="4678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958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Výstupy  - uživatelé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47471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S mladistvými (celkem 63 osob) pracovalo 50% CDZ, ale v nízkých počtech jednotek (pouze 2 CDZ mírně překročila hranici 10 osob) 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Struktura dle dg.: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F6: do 10% - 20 CDZ; do 20% - 6 CDZ; do 28% - 3 CDZ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F4: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do 10% -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24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CDZ; do 20% -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3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CDZ; do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27%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- 2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CDZ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Počet zájemců 0 – 304! 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Nejasnost v definici „zájemce“ a jejích počtech </a:t>
            </a:r>
          </a:p>
          <a:p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57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Výstupy personál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824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Průměrné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personální složení CDZ: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1,0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úv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. psychiatr (2 pracovníci)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1,1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úv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. psycholog (2 pracovníci)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3,8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úv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. psychiatrická sestra (4 pracovníci)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1,7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úv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. všeobecná sestra (2 pracovníci)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5,1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úv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. sociální pracovník (6 pracovníků)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1,5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úv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. pracovníka v sociálních službách (2 pracovníci)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0,7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úv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. peer pracovník (1 pracovník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2 CDZ Peer pod 0,5 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úv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.; 10 CDZ nad 0,5 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úv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IPS ne/neuvedeno 13 CDZ;  DD ne 19; exprese ne 25</a:t>
            </a:r>
          </a:p>
          <a:p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t="15365" r="4678" b="16355"/>
          <a:stretch/>
        </p:blipFill>
        <p:spPr>
          <a:xfrm>
            <a:off x="6708059" y="5973095"/>
            <a:ext cx="4645741" cy="88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470</Words>
  <Application>Microsoft Office PowerPoint</Application>
  <PresentationFormat>Širokoúhlá obrazovka</PresentationFormat>
  <Paragraphs>81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Motiv Office</vt:lpstr>
      <vt:lpstr>Data za rok 2022</vt:lpstr>
      <vt:lpstr>Účel </vt:lpstr>
      <vt:lpstr>Struktura A - identifikace</vt:lpstr>
      <vt:lpstr>Struktura B - uživatelé</vt:lpstr>
      <vt:lpstr>Struktura C - pracovníci</vt:lpstr>
      <vt:lpstr>Výstupy - identifikace</vt:lpstr>
      <vt:lpstr>Výstupy - uživatelé</vt:lpstr>
      <vt:lpstr>Výstupy  - uživatelé</vt:lpstr>
      <vt:lpstr>Výstupy personál</vt:lpstr>
      <vt:lpstr>Limity sběru dat v jednotlivých CDZ</vt:lpstr>
      <vt:lpstr>Ke zvážení co a jak dál s daty…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za rok 2022</dc:title>
  <dc:creator>Jan Mácha</dc:creator>
  <cp:lastModifiedBy>Jan Mácha</cp:lastModifiedBy>
  <cp:revision>17</cp:revision>
  <dcterms:created xsi:type="dcterms:W3CDTF">2023-06-27T06:39:52Z</dcterms:created>
  <dcterms:modified xsi:type="dcterms:W3CDTF">2023-07-25T09:36:17Z</dcterms:modified>
</cp:coreProperties>
</file>